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3" r:id="rId8"/>
    <p:sldId id="261" r:id="rId9"/>
    <p:sldId id="262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685B5-2FC6-4D07-9C2E-5ADEB7D45B57}" type="datetimeFigureOut">
              <a:rPr lang="es-ES" smtClean="0"/>
              <a:t>19/10/2017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9986FE8-6447-470F-A303-66B7CAEEC5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1984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685B5-2FC6-4D07-9C2E-5ADEB7D45B57}" type="datetimeFigureOut">
              <a:rPr lang="es-ES" smtClean="0"/>
              <a:t>19/10/2017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986FE8-6447-470F-A303-66B7CAEEC5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1431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685B5-2FC6-4D07-9C2E-5ADEB7D45B57}" type="datetimeFigureOut">
              <a:rPr lang="es-ES" smtClean="0"/>
              <a:t>19/10/2017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986FE8-6447-470F-A303-66B7CAEEC5C4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65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685B5-2FC6-4D07-9C2E-5ADEB7D45B57}" type="datetimeFigureOut">
              <a:rPr lang="es-ES" smtClean="0"/>
              <a:t>19/10/2017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986FE8-6447-470F-A303-66B7CAEEC5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239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685B5-2FC6-4D07-9C2E-5ADEB7D45B57}" type="datetimeFigureOut">
              <a:rPr lang="es-ES" smtClean="0"/>
              <a:t>19/10/2017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986FE8-6447-470F-A303-66B7CAEEC5C4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9370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685B5-2FC6-4D07-9C2E-5ADEB7D45B57}" type="datetimeFigureOut">
              <a:rPr lang="es-ES" smtClean="0"/>
              <a:t>19/10/2017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986FE8-6447-470F-A303-66B7CAEEC5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5059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685B5-2FC6-4D07-9C2E-5ADEB7D45B57}" type="datetimeFigureOut">
              <a:rPr lang="es-ES" smtClean="0"/>
              <a:t>19/10/2017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6FE8-6447-470F-A303-66B7CAEEC5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2144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685B5-2FC6-4D07-9C2E-5ADEB7D45B57}" type="datetimeFigureOut">
              <a:rPr lang="es-ES" smtClean="0"/>
              <a:t>19/10/2017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6FE8-6447-470F-A303-66B7CAEEC5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8804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685B5-2FC6-4D07-9C2E-5ADEB7D45B57}" type="datetimeFigureOut">
              <a:rPr lang="es-ES" smtClean="0"/>
              <a:t>19/10/2017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6FE8-6447-470F-A303-66B7CAEEC5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9375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685B5-2FC6-4D07-9C2E-5ADEB7D45B57}" type="datetimeFigureOut">
              <a:rPr lang="es-ES" smtClean="0"/>
              <a:t>19/10/2017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986FE8-6447-470F-A303-66B7CAEEC5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286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685B5-2FC6-4D07-9C2E-5ADEB7D45B57}" type="datetimeFigureOut">
              <a:rPr lang="es-ES" smtClean="0"/>
              <a:t>19/10/2017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9986FE8-6447-470F-A303-66B7CAEEC5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857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685B5-2FC6-4D07-9C2E-5ADEB7D45B57}" type="datetimeFigureOut">
              <a:rPr lang="es-ES" smtClean="0"/>
              <a:t>19/10/2017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9986FE8-6447-470F-A303-66B7CAEEC5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277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685B5-2FC6-4D07-9C2E-5ADEB7D45B57}" type="datetimeFigureOut">
              <a:rPr lang="es-ES" smtClean="0"/>
              <a:t>19/10/2017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6FE8-6447-470F-A303-66B7CAEEC5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6548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685B5-2FC6-4D07-9C2E-5ADEB7D45B57}" type="datetimeFigureOut">
              <a:rPr lang="es-ES" smtClean="0"/>
              <a:t>19/10/2017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6FE8-6447-470F-A303-66B7CAEEC5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3328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685B5-2FC6-4D07-9C2E-5ADEB7D45B57}" type="datetimeFigureOut">
              <a:rPr lang="es-ES" smtClean="0"/>
              <a:t>19/10/2017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6FE8-6447-470F-A303-66B7CAEEC5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755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685B5-2FC6-4D07-9C2E-5ADEB7D45B57}" type="datetimeFigureOut">
              <a:rPr lang="es-ES" smtClean="0"/>
              <a:t>19/10/2017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986FE8-6447-470F-A303-66B7CAEEC5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2467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685B5-2FC6-4D07-9C2E-5ADEB7D45B57}" type="datetimeFigureOut">
              <a:rPr lang="es-ES" smtClean="0"/>
              <a:t>19/10/2017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9986FE8-6447-470F-A303-66B7CAEEC5C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611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89212" y="798095"/>
            <a:ext cx="8915399" cy="2262781"/>
          </a:xfrm>
        </p:spPr>
        <p:txBody>
          <a:bodyPr/>
          <a:lstStyle/>
          <a:p>
            <a:pPr algn="ctr"/>
            <a:r>
              <a:rPr lang="es-ES" dirty="0" smtClean="0">
                <a:latin typeface="Showcard Gothic" panose="04020904020102020604" pitchFamily="82" charset="0"/>
              </a:rPr>
              <a:t>CALENTAMIENTO GLOBAL</a:t>
            </a:r>
            <a:endParaRPr lang="es-ES" dirty="0">
              <a:latin typeface="Showcard Gothic" panose="04020904020102020604" pitchFamily="8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9212" y="5194473"/>
            <a:ext cx="8915399" cy="1126283"/>
          </a:xfrm>
        </p:spPr>
        <p:txBody>
          <a:bodyPr/>
          <a:lstStyle/>
          <a:p>
            <a:pPr algn="r"/>
            <a:r>
              <a:rPr lang="es-ES" dirty="0" smtClean="0"/>
              <a:t>JOSE LUIS SANDOVAL MOJICA	</a:t>
            </a:r>
          </a:p>
          <a:p>
            <a:pPr algn="r"/>
            <a:r>
              <a:rPr lang="es-ES" dirty="0" smtClean="0"/>
              <a:t>JULIANA GERALDINE GARCIA CORREDOR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7366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Showcard Gothic" panose="04020904020102020604" pitchFamily="82" charset="0"/>
              </a:rPr>
              <a:t>CAUSAS DEL CALENTAMIENTO GLOBAL</a:t>
            </a:r>
            <a:endParaRPr lang="es-ES" dirty="0">
              <a:latin typeface="Showcard Gothic" panose="04020904020102020604" pitchFamily="8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2" y="2133600"/>
            <a:ext cx="5832893" cy="3777622"/>
          </a:xfrm>
        </p:spPr>
        <p:txBody>
          <a:bodyPr>
            <a:normAutofit lnSpcReduction="10000"/>
          </a:bodyPr>
          <a:lstStyle/>
          <a:p>
            <a:r>
              <a:rPr lang="es-419" sz="2400" dirty="0">
                <a:latin typeface="Franklin Gothic Medium" panose="020B0603020102020204" pitchFamily="34" charset="0"/>
              </a:rPr>
              <a:t>Liberación de gas metano el cual calienta el </a:t>
            </a:r>
            <a:r>
              <a:rPr lang="es-419" sz="2400" dirty="0" smtClean="0">
                <a:latin typeface="Franklin Gothic Medium" panose="020B0603020102020204" pitchFamily="34" charset="0"/>
              </a:rPr>
              <a:t>planeta.</a:t>
            </a:r>
          </a:p>
          <a:p>
            <a:r>
              <a:rPr lang="es-ES" sz="2400" dirty="0" smtClean="0">
                <a:latin typeface="Franklin Gothic Medium" panose="020B0603020102020204" pitchFamily="34" charset="0"/>
              </a:rPr>
              <a:t>Aumento del </a:t>
            </a:r>
            <a:r>
              <a:rPr lang="es-ES" sz="2400" dirty="0">
                <a:latin typeface="Franklin Gothic Medium" panose="020B0603020102020204" pitchFamily="34" charset="0"/>
              </a:rPr>
              <a:t>efecto </a:t>
            </a:r>
            <a:r>
              <a:rPr lang="es-ES" sz="2400" dirty="0" smtClean="0">
                <a:latin typeface="Franklin Gothic Medium" panose="020B0603020102020204" pitchFamily="34" charset="0"/>
              </a:rPr>
              <a:t>invernadero.</a:t>
            </a:r>
          </a:p>
          <a:p>
            <a:r>
              <a:rPr lang="es-ES" sz="2400" dirty="0">
                <a:latin typeface="Franklin Gothic Medium" panose="020B0603020102020204" pitchFamily="34" charset="0"/>
              </a:rPr>
              <a:t>D</a:t>
            </a:r>
            <a:r>
              <a:rPr lang="es-ES" sz="2400" dirty="0" smtClean="0">
                <a:latin typeface="Franklin Gothic Medium" panose="020B0603020102020204" pitchFamily="34" charset="0"/>
              </a:rPr>
              <a:t>eforestación.</a:t>
            </a:r>
          </a:p>
          <a:p>
            <a:r>
              <a:rPr lang="es-ES" sz="2400" dirty="0" smtClean="0">
                <a:latin typeface="Franklin Gothic Medium" panose="020B0603020102020204" pitchFamily="34" charset="0"/>
              </a:rPr>
              <a:t>Explotación de suelos.</a:t>
            </a:r>
          </a:p>
          <a:p>
            <a:r>
              <a:rPr lang="es-ES" sz="2400" dirty="0" smtClean="0">
                <a:latin typeface="Franklin Gothic Medium" panose="020B0603020102020204" pitchFamily="34" charset="0"/>
              </a:rPr>
              <a:t>Quema de combustibles(maquinaria y vehículos)</a:t>
            </a:r>
          </a:p>
          <a:p>
            <a:r>
              <a:rPr lang="es-ES" sz="2400" dirty="0" smtClean="0">
                <a:latin typeface="Franklin Gothic Medium" panose="020B0603020102020204" pitchFamily="34" charset="0"/>
              </a:rPr>
              <a:t>Descomposición de basuras a cielo abierto </a:t>
            </a:r>
            <a:endParaRPr lang="es-ES" sz="2400" dirty="0">
              <a:latin typeface="Franklin Gothic Medium" panose="020B06030201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784" y="1905000"/>
            <a:ext cx="3166163" cy="209664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105" y="4555958"/>
            <a:ext cx="3289842" cy="201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22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5323" y="401053"/>
            <a:ext cx="8064972" cy="604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27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82365" y="287226"/>
            <a:ext cx="8911687" cy="1280890"/>
          </a:xfrm>
        </p:spPr>
        <p:txBody>
          <a:bodyPr/>
          <a:lstStyle/>
          <a:p>
            <a:pPr algn="ctr"/>
            <a:r>
              <a:rPr lang="es-ES" dirty="0">
                <a:latin typeface="Showcard Gothic" panose="04020904020102020604" pitchFamily="82" charset="0"/>
              </a:rPr>
              <a:t>clorofluorocarbonos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81725" y="1219200"/>
            <a:ext cx="5101391" cy="5470358"/>
          </a:xfrm>
        </p:spPr>
        <p:txBody>
          <a:bodyPr>
            <a:normAutofit/>
          </a:bodyPr>
          <a:lstStyle/>
          <a:p>
            <a:r>
              <a:rPr lang="es-419" sz="2400" dirty="0">
                <a:latin typeface="Franklin Gothic Medium" panose="020B0603020102020204" pitchFamily="34" charset="0"/>
              </a:rPr>
              <a:t>Uno </a:t>
            </a:r>
            <a:r>
              <a:rPr lang="es-419" sz="2400" dirty="0" smtClean="0">
                <a:latin typeface="Franklin Gothic Medium" panose="020B0603020102020204" pitchFamily="34" charset="0"/>
              </a:rPr>
              <a:t>de los </a:t>
            </a:r>
            <a:r>
              <a:rPr lang="es-419" sz="2400" dirty="0">
                <a:latin typeface="Franklin Gothic Medium" panose="020B0603020102020204" pitchFamily="34" charset="0"/>
              </a:rPr>
              <a:t>principales causantes del calentamiento global son los </a:t>
            </a:r>
            <a:r>
              <a:rPr lang="es-419" sz="2400" dirty="0" smtClean="0">
                <a:latin typeface="Franklin Gothic Medium" panose="020B0603020102020204" pitchFamily="34" charset="0"/>
              </a:rPr>
              <a:t>clorofluorocarbonos (cloro</a:t>
            </a:r>
            <a:r>
              <a:rPr lang="es-419" sz="2400" dirty="0">
                <a:latin typeface="Franklin Gothic Medium" panose="020B0603020102020204" pitchFamily="34" charset="0"/>
              </a:rPr>
              <a:t>, flúor, carbono) los productos que son fabricados </a:t>
            </a:r>
            <a:r>
              <a:rPr lang="es-419" sz="2400" dirty="0" smtClean="0">
                <a:latin typeface="Franklin Gothic Medium" panose="020B0603020102020204" pitchFamily="34" charset="0"/>
              </a:rPr>
              <a:t>con:</a:t>
            </a:r>
          </a:p>
          <a:p>
            <a:endParaRPr lang="es-419" sz="2400" dirty="0">
              <a:latin typeface="Franklin Gothic Medium" panose="020B0603020102020204" pitchFamily="34" charset="0"/>
            </a:endParaRPr>
          </a:p>
          <a:p>
            <a:r>
              <a:rPr lang="es-419" sz="2400" dirty="0" smtClean="0">
                <a:latin typeface="Franklin Gothic Medium" panose="020B0603020102020204" pitchFamily="34" charset="0"/>
              </a:rPr>
              <a:t>Refrigeradores domésticos.</a:t>
            </a:r>
            <a:endParaRPr lang="es-419" sz="2400" dirty="0">
              <a:latin typeface="Franklin Gothic Medium" panose="020B0603020102020204" pitchFamily="34" charset="0"/>
            </a:endParaRPr>
          </a:p>
          <a:p>
            <a:r>
              <a:rPr lang="es-419" sz="2400" dirty="0" smtClean="0">
                <a:latin typeface="Franklin Gothic Medium" panose="020B0603020102020204" pitchFamily="34" charset="0"/>
              </a:rPr>
              <a:t>Aire acondicionado.</a:t>
            </a:r>
            <a:endParaRPr lang="es-419" sz="2400" dirty="0">
              <a:latin typeface="Franklin Gothic Medium" panose="020B0603020102020204" pitchFamily="34" charset="0"/>
            </a:endParaRPr>
          </a:p>
          <a:p>
            <a:r>
              <a:rPr lang="es-419" sz="2400" dirty="0" smtClean="0">
                <a:latin typeface="Franklin Gothic Medium" panose="020B0603020102020204" pitchFamily="34" charset="0"/>
              </a:rPr>
              <a:t>Poliuretano.</a:t>
            </a:r>
            <a:endParaRPr lang="es-419" sz="2400" dirty="0">
              <a:latin typeface="Franklin Gothic Medium" panose="020B0603020102020204" pitchFamily="34" charset="0"/>
            </a:endParaRPr>
          </a:p>
          <a:p>
            <a:r>
              <a:rPr lang="es-419" sz="2400" dirty="0" smtClean="0">
                <a:latin typeface="Franklin Gothic Medium" panose="020B0603020102020204" pitchFamily="34" charset="0"/>
              </a:rPr>
              <a:t>Polietileno.</a:t>
            </a:r>
            <a:endParaRPr lang="es-419" sz="2400" dirty="0">
              <a:latin typeface="Franklin Gothic Medium" panose="020B0603020102020204" pitchFamily="34" charset="0"/>
            </a:endParaRPr>
          </a:p>
          <a:p>
            <a:r>
              <a:rPr lang="es-419" sz="2400" dirty="0" smtClean="0">
                <a:latin typeface="Franklin Gothic Medium" panose="020B0603020102020204" pitchFamily="34" charset="0"/>
              </a:rPr>
              <a:t>Productos </a:t>
            </a:r>
            <a:r>
              <a:rPr lang="es-419" sz="2400" dirty="0">
                <a:latin typeface="Franklin Gothic Medium" panose="020B0603020102020204" pitchFamily="34" charset="0"/>
              </a:rPr>
              <a:t>de aerosol: alimentos, cosméticos, insecticidas, </a:t>
            </a:r>
            <a:r>
              <a:rPr lang="es-419" sz="2400" dirty="0" smtClean="0">
                <a:latin typeface="Franklin Gothic Medium" panose="020B0603020102020204" pitchFamily="34" charset="0"/>
              </a:rPr>
              <a:t>pinturas</a:t>
            </a:r>
            <a:r>
              <a:rPr lang="es-419" sz="2400" dirty="0">
                <a:latin typeface="Franklin Gothic Medium" panose="020B0603020102020204" pitchFamily="34" charset="0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727" y="4270662"/>
            <a:ext cx="3349111" cy="223805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726" y="1219200"/>
            <a:ext cx="3349111" cy="242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45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Showcard Gothic" panose="04020904020102020604" pitchFamily="82" charset="0"/>
              </a:rPr>
              <a:t>CONSECUENCIAS DEL CALENTAMIENTO GLOBAL </a:t>
            </a:r>
            <a:endParaRPr lang="es-ES" dirty="0">
              <a:latin typeface="Showcard Gothic" panose="04020904020102020604" pitchFamily="8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>
                <a:latin typeface="Franklin Gothic Medium" panose="020B0603020102020204" pitchFamily="34" charset="0"/>
              </a:rPr>
              <a:t>Temperaturas más </a:t>
            </a:r>
            <a:r>
              <a:rPr lang="es-ES" sz="2400" dirty="0" smtClean="0">
                <a:latin typeface="Franklin Gothic Medium" panose="020B0603020102020204" pitchFamily="34" charset="0"/>
              </a:rPr>
              <a:t>cálidas</a:t>
            </a:r>
          </a:p>
          <a:p>
            <a:r>
              <a:rPr lang="es-ES" sz="2400" dirty="0" smtClean="0">
                <a:latin typeface="Franklin Gothic Medium" panose="020B0603020102020204" pitchFamily="34" charset="0"/>
              </a:rPr>
              <a:t>Tormentas mas intensas </a:t>
            </a:r>
          </a:p>
          <a:p>
            <a:r>
              <a:rPr lang="es-ES" sz="2400" dirty="0" smtClean="0">
                <a:latin typeface="Franklin Gothic Medium" panose="020B0603020102020204" pitchFamily="34" charset="0"/>
              </a:rPr>
              <a:t>Derretimiento de los glaciares</a:t>
            </a:r>
          </a:p>
          <a:p>
            <a:r>
              <a:rPr lang="es-ES" sz="2400" dirty="0" smtClean="0">
                <a:latin typeface="Franklin Gothic Medium" panose="020B0603020102020204" pitchFamily="34" charset="0"/>
              </a:rPr>
              <a:t>Desaparición de especies animales</a:t>
            </a:r>
          </a:p>
          <a:p>
            <a:r>
              <a:rPr lang="es-ES" sz="2400" dirty="0" smtClean="0">
                <a:latin typeface="Franklin Gothic Medium" panose="020B0603020102020204" pitchFamily="34" charset="0"/>
              </a:rPr>
              <a:t>Disminución de agua dulce </a:t>
            </a:r>
            <a:endParaRPr lang="es-ES" sz="2400" dirty="0">
              <a:latin typeface="Franklin Gothic Medium" panose="020B06030201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423" y="2133600"/>
            <a:ext cx="2503273" cy="18774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422" y="4262595"/>
            <a:ext cx="2503273" cy="14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79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351394"/>
            <a:ext cx="8911687" cy="1280890"/>
          </a:xfrm>
        </p:spPr>
        <p:txBody>
          <a:bodyPr/>
          <a:lstStyle/>
          <a:p>
            <a:pPr algn="ctr"/>
            <a:r>
              <a:rPr lang="es-ES" dirty="0">
                <a:latin typeface="Showcard Gothic" panose="04020904020102020604" pitchFamily="82" charset="0"/>
              </a:rPr>
              <a:t>Normatividad del calentamiento global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2" y="1925053"/>
            <a:ext cx="8915400" cy="3777622"/>
          </a:xfrm>
        </p:spPr>
        <p:txBody>
          <a:bodyPr>
            <a:noAutofit/>
          </a:bodyPr>
          <a:lstStyle/>
          <a:p>
            <a:r>
              <a:rPr lang="es-419" sz="2400" dirty="0" smtClean="0">
                <a:latin typeface="Franklin Gothic Medium" panose="020B0603020102020204" pitchFamily="34" charset="0"/>
              </a:rPr>
              <a:t>La normatividad está orientada </a:t>
            </a:r>
            <a:r>
              <a:rPr lang="es-419" sz="2400" dirty="0">
                <a:latin typeface="Franklin Gothic Medium" panose="020B0603020102020204" pitchFamily="34" charset="0"/>
              </a:rPr>
              <a:t>a aplicar las buenas prácticas en la mediana y </a:t>
            </a:r>
            <a:r>
              <a:rPr lang="es-419" sz="2400" dirty="0" smtClean="0">
                <a:latin typeface="Franklin Gothic Medium" panose="020B0603020102020204" pitchFamily="34" charset="0"/>
              </a:rPr>
              <a:t>pequeña empresa </a:t>
            </a:r>
            <a:r>
              <a:rPr lang="es-419" sz="2400" dirty="0">
                <a:latin typeface="Franklin Gothic Medium" panose="020B0603020102020204" pitchFamily="34" charset="0"/>
              </a:rPr>
              <a:t>minimizando el impacto ambiental de la actividad, además de promover:</a:t>
            </a:r>
          </a:p>
          <a:p>
            <a:r>
              <a:rPr lang="es-419" sz="2400" dirty="0" smtClean="0">
                <a:latin typeface="Franklin Gothic Medium" panose="020B0603020102020204" pitchFamily="34" charset="0"/>
              </a:rPr>
              <a:t>La </a:t>
            </a:r>
            <a:r>
              <a:rPr lang="es-419" sz="2400" dirty="0">
                <a:latin typeface="Franklin Gothic Medium" panose="020B0603020102020204" pitchFamily="34" charset="0"/>
              </a:rPr>
              <a:t>optimización del uso de la materia prima (consumo sostenible).</a:t>
            </a:r>
          </a:p>
          <a:p>
            <a:r>
              <a:rPr lang="es-419" sz="2400" dirty="0" smtClean="0">
                <a:latin typeface="Franklin Gothic Medium" panose="020B0603020102020204" pitchFamily="34" charset="0"/>
              </a:rPr>
              <a:t>La </a:t>
            </a:r>
            <a:r>
              <a:rPr lang="es-419" sz="2400" dirty="0">
                <a:latin typeface="Franklin Gothic Medium" panose="020B0603020102020204" pitchFamily="34" charset="0"/>
              </a:rPr>
              <a:t>mejora de la eficiencia de los procesos (reducción de consumo de servicios).</a:t>
            </a:r>
          </a:p>
          <a:p>
            <a:r>
              <a:rPr lang="es-419" sz="2400" dirty="0" smtClean="0">
                <a:latin typeface="Franklin Gothic Medium" panose="020B0603020102020204" pitchFamily="34" charset="0"/>
              </a:rPr>
              <a:t>La </a:t>
            </a:r>
            <a:r>
              <a:rPr lang="es-419" sz="2400" dirty="0">
                <a:latin typeface="Franklin Gothic Medium" panose="020B0603020102020204" pitchFamily="34" charset="0"/>
              </a:rPr>
              <a:t>disminución del riesgo de accidentes.</a:t>
            </a:r>
          </a:p>
          <a:p>
            <a:r>
              <a:rPr lang="es-419" sz="2400" dirty="0" smtClean="0">
                <a:latin typeface="Franklin Gothic Medium" panose="020B0603020102020204" pitchFamily="34" charset="0"/>
              </a:rPr>
              <a:t>La </a:t>
            </a:r>
            <a:r>
              <a:rPr lang="es-419" sz="2400" dirty="0">
                <a:latin typeface="Franklin Gothic Medium" panose="020B0603020102020204" pitchFamily="34" charset="0"/>
              </a:rPr>
              <a:t>reducción de la generación de residuos y/o reutilización de los mismos.</a:t>
            </a:r>
            <a:endParaRPr lang="es-ES" sz="2400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0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0" y="1302042"/>
            <a:ext cx="8886575" cy="3524250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867149"/>
              </p:ext>
            </p:extLst>
          </p:nvPr>
        </p:nvGraphicFramePr>
        <p:xfrm>
          <a:off x="2032000" y="719666"/>
          <a:ext cx="3261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895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Concertaciones mundiales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159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dirty="0" smtClean="0">
                <a:latin typeface="Showcard Gothic" panose="04020904020102020604" pitchFamily="82" charset="0"/>
              </a:rPr>
              <a:t>SOLUCIONES </a:t>
            </a:r>
            <a:r>
              <a:rPr lang="es-419" b="1" dirty="0">
                <a:latin typeface="Showcard Gothic" panose="04020904020102020604" pitchFamily="82" charset="0"/>
              </a:rPr>
              <a:t>PARA EVITAR EL CALENTAMIENTO GLOBAL </a:t>
            </a:r>
            <a:r>
              <a:rPr lang="es-419" dirty="0"/>
              <a:t/>
            </a:r>
            <a:br>
              <a:rPr lang="es-419" dirty="0"/>
            </a:br>
            <a:endParaRPr lang="es-ES" dirty="0">
              <a:latin typeface="Showcard Gothic" panose="04020904020102020604" pitchFamily="8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2" y="2133600"/>
            <a:ext cx="4934535" cy="3777622"/>
          </a:xfrm>
        </p:spPr>
        <p:txBody>
          <a:bodyPr>
            <a:normAutofit lnSpcReduction="10000"/>
          </a:bodyPr>
          <a:lstStyle/>
          <a:p>
            <a:r>
              <a:rPr lang="es-419" sz="2400" dirty="0">
                <a:latin typeface="Franklin Gothic Medium" panose="020B0603020102020204" pitchFamily="34" charset="0"/>
              </a:rPr>
              <a:t>Acudir a la energía </a:t>
            </a:r>
            <a:r>
              <a:rPr lang="es-419" sz="2400" dirty="0" smtClean="0">
                <a:latin typeface="Franklin Gothic Medium" panose="020B0603020102020204" pitchFamily="34" charset="0"/>
              </a:rPr>
              <a:t>renovable </a:t>
            </a:r>
            <a:r>
              <a:rPr lang="es-419" sz="2400" dirty="0">
                <a:latin typeface="Franklin Gothic Medium" panose="020B0603020102020204" pitchFamily="34" charset="0"/>
              </a:rPr>
              <a:t>y a los </a:t>
            </a:r>
            <a:r>
              <a:rPr lang="es-419" sz="2400" dirty="0" smtClean="0">
                <a:latin typeface="Franklin Gothic Medium" panose="020B0603020102020204" pitchFamily="34" charset="0"/>
              </a:rPr>
              <a:t>biocombustibles.</a:t>
            </a:r>
          </a:p>
          <a:p>
            <a:r>
              <a:rPr lang="es-ES" sz="2400" dirty="0" smtClean="0">
                <a:latin typeface="Franklin Gothic Medium" panose="020B0603020102020204" pitchFamily="34" charset="0"/>
              </a:rPr>
              <a:t>Eliminar el carbono de los combustibles fósiles</a:t>
            </a:r>
          </a:p>
          <a:p>
            <a:r>
              <a:rPr lang="es-ES" sz="2400" dirty="0">
                <a:latin typeface="Franklin Gothic Medium" panose="020B0603020102020204" pitchFamily="34" charset="0"/>
              </a:rPr>
              <a:t>Conduce menos </a:t>
            </a:r>
            <a:endParaRPr lang="es-ES" sz="2400" dirty="0" smtClean="0">
              <a:latin typeface="Franklin Gothic Medium" panose="020B0603020102020204" pitchFamily="34" charset="0"/>
            </a:endParaRPr>
          </a:p>
          <a:p>
            <a:r>
              <a:rPr lang="es-ES" sz="2400" dirty="0" smtClean="0">
                <a:latin typeface="Franklin Gothic Medium" panose="020B0603020102020204" pitchFamily="34" charset="0"/>
              </a:rPr>
              <a:t>Reciclar</a:t>
            </a:r>
          </a:p>
          <a:p>
            <a:r>
              <a:rPr lang="es-ES" sz="2400" dirty="0" smtClean="0">
                <a:latin typeface="Franklin Gothic Medium" panose="020B0603020102020204" pitchFamily="34" charset="0"/>
              </a:rPr>
              <a:t>Plantar un árbol</a:t>
            </a:r>
          </a:p>
          <a:p>
            <a:r>
              <a:rPr lang="es-ES" sz="2400" dirty="0" smtClean="0">
                <a:latin typeface="Franklin Gothic Medium" panose="020B0603020102020204" pitchFamily="34" charset="0"/>
              </a:rPr>
              <a:t>Evitar comprar </a:t>
            </a:r>
            <a:r>
              <a:rPr lang="es-ES" sz="2400" dirty="0">
                <a:latin typeface="Franklin Gothic Medium" panose="020B0603020102020204" pitchFamily="34" charset="0"/>
              </a:rPr>
              <a:t>productos envasados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413" y="2133600"/>
            <a:ext cx="3678199" cy="377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73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75242" y="315842"/>
            <a:ext cx="891168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es-ES" sz="8800" dirty="0" smtClean="0">
                <a:latin typeface="Showcard Gothic" panose="04020904020102020604" pitchFamily="82" charset="0"/>
              </a:rPr>
              <a:t>GRACIAS</a:t>
            </a:r>
            <a:endParaRPr lang="es-ES" sz="8800" dirty="0">
              <a:latin typeface="Showcard Gothic" panose="04020904020102020604" pitchFamily="8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9" y="1596732"/>
            <a:ext cx="8319929" cy="461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15789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74</TotalTime>
  <Words>227</Words>
  <Application>Microsoft Office PowerPoint</Application>
  <PresentationFormat>Panorámica</PresentationFormat>
  <Paragraphs>39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Century Gothic</vt:lpstr>
      <vt:lpstr>Franklin Gothic Medium</vt:lpstr>
      <vt:lpstr>Showcard Gothic</vt:lpstr>
      <vt:lpstr>Wingdings 3</vt:lpstr>
      <vt:lpstr>Espiral</vt:lpstr>
      <vt:lpstr>CALENTAMIENTO GLOBAL</vt:lpstr>
      <vt:lpstr>CAUSAS DEL CALENTAMIENTO GLOBAL</vt:lpstr>
      <vt:lpstr>Presentación de PowerPoint</vt:lpstr>
      <vt:lpstr>clorofluorocarbonos</vt:lpstr>
      <vt:lpstr>CONSECUENCIAS DEL CALENTAMIENTO GLOBAL </vt:lpstr>
      <vt:lpstr>Normatividad del calentamiento global</vt:lpstr>
      <vt:lpstr>Presentación de PowerPoint</vt:lpstr>
      <vt:lpstr>SOLUCIONES PARA EVITAR EL CALENTAMIENTO GLOBAL  </vt:lpstr>
      <vt:lpstr>GRACIAS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CALENTAMIENTO GLOBAL</dc:title>
  <dc:creator>SOPORTE</dc:creator>
  <cp:lastModifiedBy>SOPORTE</cp:lastModifiedBy>
  <cp:revision>14</cp:revision>
  <dcterms:created xsi:type="dcterms:W3CDTF">2017-10-19T12:01:43Z</dcterms:created>
  <dcterms:modified xsi:type="dcterms:W3CDTF">2017-10-19T20:54:23Z</dcterms:modified>
</cp:coreProperties>
</file>